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oss\Desktop\BD\BD\Danielle\CSI%20-%20Regional\CSIGRmemberreportFY17&amp;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975919613399599E-2"/>
          <c:y val="0.23077137225481903"/>
          <c:w val="0.91473657240277939"/>
          <c:h val="0.6723066407490399"/>
        </c:manualLayout>
      </c:layout>
      <c:lineChart>
        <c:grouping val="standard"/>
        <c:varyColors val="0"/>
        <c:ser>
          <c:idx val="0"/>
          <c:order val="0"/>
          <c:tx>
            <c:strRef>
              <c:f>'FY 17 &amp; 18'!$A$23</c:f>
              <c:strCache>
                <c:ptCount val="1"/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cat>
            <c:numRef>
              <c:f>'FY 17 &amp; 18'!$B$22:$M$22</c:f>
              <c:numCache>
                <c:formatCode>mmm\-yy</c:formatCode>
                <c:ptCount val="12"/>
                <c:pt idx="0" formatCode="d\-mmm">
                  <c:v>42933</c:v>
                </c:pt>
                <c:pt idx="1">
                  <c:v>42965</c:v>
                </c:pt>
                <c:pt idx="2">
                  <c:v>43006</c:v>
                </c:pt>
                <c:pt idx="3">
                  <c:v>43037</c:v>
                </c:pt>
                <c:pt idx="4">
                  <c:v>43069</c:v>
                </c:pt>
                <c:pt idx="5">
                  <c:v>43100</c:v>
                </c:pt>
                <c:pt idx="6">
                  <c:v>43101</c:v>
                </c:pt>
                <c:pt idx="7">
                  <c:v>43148</c:v>
                </c:pt>
                <c:pt idx="8">
                  <c:v>43176</c:v>
                </c:pt>
                <c:pt idx="9">
                  <c:v>43207</c:v>
                </c:pt>
                <c:pt idx="10">
                  <c:v>43237</c:v>
                </c:pt>
                <c:pt idx="11">
                  <c:v>43268</c:v>
                </c:pt>
              </c:numCache>
            </c:numRef>
          </c:cat>
          <c:val>
            <c:numRef>
              <c:f>'FY 17 &amp; 18'!$B$23:$M$23</c:f>
              <c:numCache>
                <c:formatCode>General</c:formatCode>
                <c:ptCount val="12"/>
                <c:pt idx="0">
                  <c:v>819</c:v>
                </c:pt>
                <c:pt idx="1">
                  <c:v>787</c:v>
                </c:pt>
                <c:pt idx="2">
                  <c:v>776</c:v>
                </c:pt>
                <c:pt idx="3">
                  <c:v>790</c:v>
                </c:pt>
                <c:pt idx="4">
                  <c:v>777</c:v>
                </c:pt>
                <c:pt idx="5">
                  <c:v>763</c:v>
                </c:pt>
                <c:pt idx="6">
                  <c:v>758</c:v>
                </c:pt>
                <c:pt idx="7">
                  <c:v>752</c:v>
                </c:pt>
                <c:pt idx="8">
                  <c:v>741</c:v>
                </c:pt>
                <c:pt idx="9">
                  <c:v>741</c:v>
                </c:pt>
                <c:pt idx="10">
                  <c:v>716</c:v>
                </c:pt>
                <c:pt idx="11">
                  <c:v>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B2-4B9D-A291-92197DA06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392570752"/>
        <c:axId val="204738800"/>
      </c:lineChart>
      <c:catAx>
        <c:axId val="39257075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738800"/>
        <c:crosses val="autoZero"/>
        <c:auto val="0"/>
        <c:lblAlgn val="ctr"/>
        <c:lblOffset val="100"/>
        <c:noMultiLvlLbl val="0"/>
      </c:catAx>
      <c:valAx>
        <c:axId val="20473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57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64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8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6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9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6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1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53789A-C914-4DB1-8815-80B5EC7335C5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3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7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34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CAE18D-3E63-4C88-99AB-1F304053C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378" y="518296"/>
            <a:ext cx="3029244" cy="1805086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9BEBDCB-1448-46A0-A2D4-13019120A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144" y="2323382"/>
            <a:ext cx="10410092" cy="1581912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>
                <a:solidFill>
                  <a:schemeClr val="accent2"/>
                </a:solidFill>
              </a:rPr>
              <a:t>Membership Challenges and Successes</a:t>
            </a:r>
          </a:p>
        </p:txBody>
      </p:sp>
    </p:spTree>
    <p:extLst>
      <p:ext uri="{BB962C8B-B14F-4D97-AF65-F5344CB8AC3E}">
        <p14:creationId xmlns:p14="http://schemas.microsoft.com/office/powerpoint/2010/main" val="286836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The Importance of Membership </a:t>
            </a:r>
          </a:p>
        </p:txBody>
      </p:sp>
      <p:pic>
        <p:nvPicPr>
          <p:cNvPr id="2050" name="Picture 2" descr="Image result for membership">
            <a:extLst>
              <a:ext uri="{FF2B5EF4-FFF2-40B4-BE49-F238E27FC236}">
                <a16:creationId xmlns:a16="http://schemas.microsoft.com/office/drawing/2014/main" id="{3320C8E0-3D59-4971-AF51-E551F54ADC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959" y="4355157"/>
            <a:ext cx="2975233" cy="17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13C8B5-3E14-4E2B-B63F-F36DA72B1AE2}"/>
              </a:ext>
            </a:extLst>
          </p:cNvPr>
          <p:cNvSpPr txBox="1"/>
          <p:nvPr/>
        </p:nvSpPr>
        <p:spPr>
          <a:xfrm>
            <a:off x="1097280" y="2067339"/>
            <a:ext cx="77616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mission of CSI is to advance building information management and education of project teams to improve facility performance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Making connections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Membership makes CSI successful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Why do YOU think membership is important?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2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 overview of 2016 vs 2017 vs 2018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B2EA5C2-49F8-4FB7-97A0-7D1DCD8B8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838014"/>
              </p:ext>
            </p:extLst>
          </p:nvPr>
        </p:nvGraphicFramePr>
        <p:xfrm>
          <a:off x="424070" y="2054087"/>
          <a:ext cx="11463127" cy="3405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239">
                  <a:extLst>
                    <a:ext uri="{9D8B030D-6E8A-4147-A177-3AD203B41FA5}">
                      <a16:colId xmlns:a16="http://schemas.microsoft.com/office/drawing/2014/main" val="256235719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4109434984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024320075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016082274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778820554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362756086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56932608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6445083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971040660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98394105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179006570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641361888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35423007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995482123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707100187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216553543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219907546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90170212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2920463565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78650503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701343141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338298850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811836031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1096195229"/>
                    </a:ext>
                  </a:extLst>
                </a:gridCol>
                <a:gridCol w="443287">
                  <a:extLst>
                    <a:ext uri="{9D8B030D-6E8A-4147-A177-3AD203B41FA5}">
                      <a16:colId xmlns:a16="http://schemas.microsoft.com/office/drawing/2014/main" val="3645352325"/>
                    </a:ext>
                  </a:extLst>
                </a:gridCol>
              </a:tblGrid>
              <a:tr h="41362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CSI GSR Member Report by Chapter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16-Jul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16-Aug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16-Sep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16-Oct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16-Nov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16-Dec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17-Jan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17-Feb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17-Mar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17-Apr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17-May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17-Jun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17-Jul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Aug-17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Sep-17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Oct-17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Nov-17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Dec-17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Jan-18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Feb-18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Mar-18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Apr-18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May-18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Jun-18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1638005474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Acadiana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3198691659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Baton Rouge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492377420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Birmingham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562264708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Chattanooga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1725915475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Gulf Coast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416208626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Hunstville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729016786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Knoxville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6437762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Little Rock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28826778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Memphis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3171724020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Mobile Bay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6552627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Montgomery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472025918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Mississippi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97066523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Nashville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244889950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New Orleans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1004101967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Pensacola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1920222586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Shreveport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1183109263"/>
                  </a:ext>
                </a:extLst>
              </a:tr>
              <a:tr h="17601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880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866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856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871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844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846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870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875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723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825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787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790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777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763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752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741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715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9" marR="6079" marT="6079" marB="0" anchor="b"/>
                </a:tc>
                <a:extLst>
                  <a:ext uri="{0D108BD9-81ED-4DB2-BD59-A6C34878D82A}">
                    <a16:rowId xmlns:a16="http://schemas.microsoft.com/office/drawing/2014/main" val="21697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5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 overview of 2017 vs 2018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91B7EE7-6818-4529-97AA-D9F99D1836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714278"/>
              </p:ext>
            </p:extLst>
          </p:nvPr>
        </p:nvGraphicFramePr>
        <p:xfrm>
          <a:off x="2443650" y="2584436"/>
          <a:ext cx="7304700" cy="3448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F8B7B67-4198-4026-99B1-5DEAC03AF9E9}"/>
              </a:ext>
            </a:extLst>
          </p:cNvPr>
          <p:cNvSpPr txBox="1"/>
          <p:nvPr/>
        </p:nvSpPr>
        <p:spPr>
          <a:xfrm>
            <a:off x="1266091" y="1899138"/>
            <a:ext cx="7540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Membership has dropped by 104 members just within the last year!</a:t>
            </a:r>
          </a:p>
        </p:txBody>
      </p:sp>
    </p:spTree>
    <p:extLst>
      <p:ext uri="{BB962C8B-B14F-4D97-AF65-F5344CB8AC3E}">
        <p14:creationId xmlns:p14="http://schemas.microsoft.com/office/powerpoint/2010/main" val="75953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n increase">
            <a:extLst>
              <a:ext uri="{FF2B5EF4-FFF2-40B4-BE49-F238E27FC236}">
                <a16:creationId xmlns:a16="http://schemas.microsoft.com/office/drawing/2014/main" id="{7DBB534D-33FD-4219-9B7C-AA0565D12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932" y="4408465"/>
            <a:ext cx="2912011" cy="182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What can we do to change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Keep an updated expiration list of those who are about to expire and those who have already expired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Get potential members to attend your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Have a membership competition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Identify a Membership Chair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Every member should identify the importance of CSI membership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Stay motivated!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997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We need your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4182"/>
            <a:ext cx="1056483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Why do you think membership is down? What are you hearing in the industry?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What are some ways you increase membership numbers for your Chapter?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Let’s create some new ideas TODAY!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4100" name="Picture 4" descr="Image result for brainstorm">
            <a:extLst>
              <a:ext uri="{FF2B5EF4-FFF2-40B4-BE49-F238E27FC236}">
                <a16:creationId xmlns:a16="http://schemas.microsoft.com/office/drawing/2014/main" id="{B645DDF0-31DA-4F03-B156-29F6B66DC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3" y="4663760"/>
            <a:ext cx="2967247" cy="155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84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7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410833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13109</TotalTime>
  <Words>623</Words>
  <Application>Microsoft Office PowerPoint</Application>
  <PresentationFormat>Widescreen</PresentationFormat>
  <Paragraphs>478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Membership Challenges and Successes</vt:lpstr>
      <vt:lpstr>The Importance of Membership </vt:lpstr>
      <vt:lpstr>An overview of 2016 vs 2017 vs 2018</vt:lpstr>
      <vt:lpstr>An overview of 2017 vs 2018</vt:lpstr>
      <vt:lpstr>What can we do to change this?</vt:lpstr>
      <vt:lpstr>We need your help!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Gulf States Region  Membership Committee Update</dc:title>
  <dc:creator>Danielle Ross</dc:creator>
  <cp:lastModifiedBy>Danielle Ross</cp:lastModifiedBy>
  <cp:revision>29</cp:revision>
  <dcterms:created xsi:type="dcterms:W3CDTF">2017-02-22T14:22:40Z</dcterms:created>
  <dcterms:modified xsi:type="dcterms:W3CDTF">2018-06-09T13:49:06Z</dcterms:modified>
</cp:coreProperties>
</file>